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98" r:id="rId4"/>
    <p:sldId id="259" r:id="rId5"/>
    <p:sldId id="260" r:id="rId6"/>
    <p:sldId id="261" r:id="rId7"/>
    <p:sldId id="262" r:id="rId8"/>
    <p:sldId id="263" r:id="rId9"/>
    <p:sldId id="394" r:id="rId10"/>
    <p:sldId id="297" r:id="rId11"/>
    <p:sldId id="395" r:id="rId12"/>
    <p:sldId id="397" r:id="rId13"/>
    <p:sldId id="3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5"/>
    <p:restoredTop sz="94762"/>
  </p:normalViewPr>
  <p:slideViewPr>
    <p:cSldViewPr snapToGrid="0" showGuides="1">
      <p:cViewPr varScale="1">
        <p:scale>
          <a:sx n="117" d="100"/>
          <a:sy n="117" d="100"/>
        </p:scale>
        <p:origin x="8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3BC53-1CC1-4D44-8429-38146B69661F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7FEE-B9DC-2E4F-9B4D-135846FD5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1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3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0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39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7FEE-B9DC-2E4F-9B4D-135846FD5E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7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b2f85e4d22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b2f85e4d22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Since RF performed the best, we plotted the ROC for the RF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area under the curve, called AUC, tells us how well the model is performing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AUC goes from 0 to 1.  1 → mode is perfect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1522e0a0e0e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1522e0a0e0e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648836" lvl="0" indent="0" algn="l" rtl="0">
              <a:lnSpc>
                <a:spcPct val="12495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648836" lvl="0" indent="0" algn="l" rtl="0">
              <a:lnSpc>
                <a:spcPct val="12495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648836" lvl="0" indent="0" algn="l" rtl="0">
              <a:lnSpc>
                <a:spcPct val="12495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9F31-5F3A-B709-17A8-43656819B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A08A2-1BCF-3350-3A1F-DC3DEB5A9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07E4-4FC9-543B-B817-091905C9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C6F03-292C-ECD8-0005-EA8DEC43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B3D34-01D7-FBAD-B1DB-D81012F0E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8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96565-EF1D-75CA-0E38-F6CB0E6E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81D91-3117-4E3E-F84D-416C9B4A6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3779B-FAE8-9665-CCB3-A1C8DE1D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C14D8-8DF4-B643-FE0B-16ED4B05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B0E22-21FC-F4C8-4A36-3324AC43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2D6F52-31D9-D9C8-370D-108658EED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5406D-059F-71CF-97BB-DD17F83FD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E2CCA-E1D4-6D90-F420-4E5A71CD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05A51-6E4B-EB5C-DFBE-02CBEF99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226D-0767-925B-290C-8C424A18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6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"/>
          <p:cNvGrpSpPr/>
          <p:nvPr/>
        </p:nvGrpSpPr>
        <p:grpSpPr>
          <a:xfrm>
            <a:off x="575802" y="1454867"/>
            <a:ext cx="11040469" cy="5322500"/>
            <a:chOff x="431851" y="1091150"/>
            <a:chExt cx="8280352" cy="3991875"/>
          </a:xfrm>
        </p:grpSpPr>
        <p:cxnSp>
          <p:nvCxnSpPr>
            <p:cNvPr id="35" name="Google Shape;35;p4"/>
            <p:cNvCxnSpPr/>
            <p:nvPr/>
          </p:nvCxnSpPr>
          <p:spPr>
            <a:xfrm>
              <a:off x="431851" y="1091150"/>
              <a:ext cx="8262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6;p4"/>
            <p:cNvCxnSpPr/>
            <p:nvPr/>
          </p:nvCxnSpPr>
          <p:spPr>
            <a:xfrm>
              <a:off x="431852" y="4733438"/>
              <a:ext cx="8280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7" name="Google Shape;37;p4" descr="A picture containing object&#10;&#10;Description automatically generated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1929" y="4850301"/>
              <a:ext cx="2160275" cy="200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4" descr="A black sign with white text&#10;&#10;Description automatically generated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4250" y="4817850"/>
              <a:ext cx="793725" cy="2651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" name="Google Shape;39;p4"/>
            <p:cNvCxnSpPr/>
            <p:nvPr/>
          </p:nvCxnSpPr>
          <p:spPr>
            <a:xfrm>
              <a:off x="6499950" y="4864826"/>
              <a:ext cx="0" cy="1920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113884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417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AA62-4E34-6E86-174E-62D1DE2A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29A9D-BD38-F67F-1F17-FA2A7D4BE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0F605-AEBB-DD10-8D62-62CC4A70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D3C32-49B9-ED73-282E-326DBC92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23F1B-CD4C-EBCA-4BA3-EAFF9DAA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1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1037-66AC-4DD1-CD7B-A28BB8B8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161A-FD91-FF71-89BD-5F2317223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8241-C9D6-2869-2761-62FF4113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F7A0C-2CAC-6BD7-9E3F-4033B80B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33563-4DB8-8164-1707-0C41B390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115C-9C88-0F0F-79A5-BFD38D91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4F9F8-09DA-B0A0-8183-0C0C0179B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CDDB6-5994-5409-A2B0-46916909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A5DBA-CCE7-89EA-B8EE-F8BF763D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ADDE8-5834-546D-2066-2953B03D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22788-7C62-984B-218E-EA4821E1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9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0EC8-A66F-E652-F18C-48FAC8F5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735B9-FB7A-D3D7-FE73-88F32477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1565D-F96E-7083-94C4-CB951BFB5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02463-F008-22EA-7E7D-0F4FCF98B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08CEDE-98B6-CF2A-3B30-A46A75A7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EBD79-8C06-BFB5-13CE-75CB0E30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4903F-B198-5CFF-323E-DAF7AA07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1A5FE-DA34-FDBF-4803-954C3115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9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D1FB-0B52-7CF3-9BA9-A5421E93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F6518-A03E-8A22-DBAC-F139454F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45D70-C1F2-31B7-2DB3-DCE98681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5C3FC-A53D-7027-27FE-C09CE6B6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8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2A411E-EF00-AA58-9F61-FBBC2E96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11122-29FD-AD6E-485C-0F43D80F3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69624-5FB9-0C05-CD96-5E061713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0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3538-2066-D6D5-20EB-7A104660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4DE8-78FB-B0F5-EAA1-A51D68C02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27F5E-C0A9-2D76-5B68-AC8C6C789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5AA4E-4D8F-BBFF-FF73-7BD3AF99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F4343-58D4-70BE-40C6-BBD9A7B4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58196-F2B7-FA48-E38F-62175D72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16154-5083-32A6-E1C7-0092509C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E3BB6B-07FD-B634-2E26-4F142B434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3E657-AB53-EB1E-C85B-AC0ACA70A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1486A-FA77-283C-E647-6CFB7338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9F08D-6689-0D19-EBF8-0D841B24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39FCA-F651-C7E1-5708-B532A122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3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7CAD1-7EE3-5042-9B96-4013A617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F794A-E0F8-7C0F-0FC5-E929BE5CF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C54A3-D685-BA8E-FBAD-F7245EDDD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CF2ADC-6539-C245-B66A-6B6ED0962237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ACBA-9A45-DDB3-5BCD-B83BD58D6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38DA-AACA-4764-D0F8-C624A9E90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977038-C1E1-1143-A1AC-515BC605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8387E-2398-0B4D-0218-5C923A218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Harnessing Online Behavioral Data for Public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37337-5647-CD8B-60F2-AE569A929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Henry Kautz</a:t>
            </a:r>
          </a:p>
          <a:p>
            <a:r>
              <a:rPr lang="en-US" dirty="0"/>
              <a:t>Professor, Department of Computer Science</a:t>
            </a:r>
          </a:p>
          <a:p>
            <a:r>
              <a:rPr lang="en-US" dirty="0"/>
              <a:t>University of Virginia, Charlottesville</a:t>
            </a:r>
          </a:p>
        </p:txBody>
      </p:sp>
    </p:spTree>
    <p:extLst>
      <p:ext uri="{BB962C8B-B14F-4D97-AF65-F5344CB8AC3E}">
        <p14:creationId xmlns:p14="http://schemas.microsoft.com/office/powerpoint/2010/main" val="2650998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55"/>
          <p:cNvPicPr preferRelativeResize="0"/>
          <p:nvPr/>
        </p:nvPicPr>
        <p:blipFill rotWithShape="1">
          <a:blip r:embed="rId3">
            <a:alphaModFix/>
          </a:blip>
          <a:srcRect b="17658"/>
          <a:stretch/>
        </p:blipFill>
        <p:spPr>
          <a:xfrm>
            <a:off x="3998023" y="1008190"/>
            <a:ext cx="7726968" cy="48416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D6ABC68-B8C3-52BE-8397-7B62E037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 Prediction</a:t>
            </a:r>
          </a:p>
        </p:txBody>
      </p:sp>
      <p:sp>
        <p:nvSpPr>
          <p:cNvPr id="696" name="Google Shape;696;p5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E6D159-D4EB-0C95-5599-ABEBFBB3B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730128" cy="4351339"/>
          </a:xfrm>
        </p:spPr>
        <p:txBody>
          <a:bodyPr/>
          <a:lstStyle/>
          <a:p>
            <a:r>
              <a:rPr lang="en-US" dirty="0"/>
              <a:t>Given online data at time T, detect anxiety (GADS-7&gt;9) at time T</a:t>
            </a:r>
          </a:p>
          <a:p>
            <a:r>
              <a:rPr lang="en-US" dirty="0"/>
              <a:t>Random Forest</a:t>
            </a:r>
          </a:p>
          <a:p>
            <a:r>
              <a:rPr lang="en-US" dirty="0"/>
              <a:t>5-fold cross validation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9E71-0A09-2355-C02B-CE16F42A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Harnessing Internet Search Data as a Potential Tool for Medical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3F97C-039E-F29B-5947-9613181CB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2024, G. Downing et al., Innovation Horizons</a:t>
            </a:r>
          </a:p>
          <a:p>
            <a:r>
              <a:rPr lang="en-US" dirty="0"/>
              <a:t>Analysis of 2500 papers from PubMed on use of web search data</a:t>
            </a:r>
          </a:p>
          <a:p>
            <a:r>
              <a:rPr lang="en-US" dirty="0"/>
              <a:t>Identified research categories: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Aggregate anonymous queries – many studies but of limited usefulness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Linked sets of queries by anonymized individuals – can find correlations among symptoms, diseases, and other behavior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Queries from consented individuals – most powerful in principle, but vastly smaller (dozens versus millions of subjects)</a:t>
            </a:r>
          </a:p>
          <a:p>
            <a:r>
              <a:rPr lang="en-US" dirty="0"/>
              <a:t>Identified popular analysis tools and models</a:t>
            </a:r>
          </a:p>
          <a:p>
            <a:r>
              <a:rPr lang="en-US" dirty="0"/>
              <a:t>Researchers should also explore non-PubMed CS publications</a:t>
            </a:r>
          </a:p>
          <a:p>
            <a:pPr lvl="1"/>
            <a:r>
              <a:rPr lang="en-US" dirty="0"/>
              <a:t>WSDM – International Conference on Web Search and Data Mining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SemanticScholar.org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99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2F0906-DF65-F6EE-169B-6B61EF41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702" y="384539"/>
            <a:ext cx="5063836" cy="1325563"/>
          </a:xfrm>
        </p:spPr>
        <p:txBody>
          <a:bodyPr/>
          <a:lstStyle/>
          <a:p>
            <a:r>
              <a:rPr lang="en-US" dirty="0"/>
              <a:t>Pilots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D62992-9F1D-B563-FBE8-46F577863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Unlock the potential of consumer and patient internet search data as a valuable diagnostic tool</a:t>
            </a:r>
          </a:p>
          <a:p>
            <a:r>
              <a:rPr lang="en-US" dirty="0"/>
              <a:t>Revolutionize early disease detection and the delivery of personalized health information </a:t>
            </a:r>
          </a:p>
          <a:p>
            <a:r>
              <a:rPr lang="en-US" dirty="0"/>
              <a:t>Respect patient privacy and consent</a:t>
            </a:r>
          </a:p>
          <a:p>
            <a:r>
              <a:rPr lang="en-US" dirty="0"/>
              <a:t>12-month pilots</a:t>
            </a:r>
          </a:p>
          <a:p>
            <a:r>
              <a:rPr lang="en-US" dirty="0"/>
              <a:t>4 awards to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912AC-05DB-C269-6137-7B7620C5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4539"/>
            <a:ext cx="4493723" cy="12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0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45700" tIns="45700" rIns="45700" bIns="45700" rtlCol="0" anchor="ctr" anchorCtr="0">
            <a:normAutofit/>
          </a:bodyPr>
          <a:lstStyle/>
          <a:p>
            <a:r>
              <a:rPr lang="en-US" sz="4000" dirty="0"/>
              <a:t>Internet Search Data and The Digital Clinic </a:t>
            </a:r>
            <a:endParaRPr sz="4000" dirty="0"/>
          </a:p>
        </p:txBody>
      </p:sp>
      <p:sp>
        <p:nvSpPr>
          <p:cNvPr id="1931" name="Google Shape;1931;p207"/>
          <p:cNvSpPr txBox="1"/>
          <p:nvPr/>
        </p:nvSpPr>
        <p:spPr>
          <a:xfrm>
            <a:off x="147104" y="5930277"/>
            <a:ext cx="637336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dirty="0" err="1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Torous</a:t>
            </a:r>
            <a:r>
              <a:rPr lang="en" sz="1200" dirty="0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, J., Wisniewski, H., Bird, B. </a:t>
            </a:r>
            <a:r>
              <a:rPr lang="en" sz="1200" i="1" dirty="0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1200" dirty="0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 Creating a Digital Health Smartphone App and Digital Phenotyping Platform for Mental Health and Diverse Healthcare Needs: an Interdisciplinary and Collaborative Approach. </a:t>
            </a:r>
            <a:r>
              <a:rPr lang="en" sz="1200" i="1" dirty="0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J. technol. </a:t>
            </a:r>
            <a:r>
              <a:rPr lang="en" sz="1200" i="1" dirty="0" err="1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behav</a:t>
            </a:r>
            <a:r>
              <a:rPr lang="en" sz="1200" i="1" dirty="0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. sci.</a:t>
            </a:r>
            <a:r>
              <a:rPr lang="en" sz="1200" dirty="0">
                <a:solidFill>
                  <a:srgbClr val="333333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 4, 73–85 (2019).</a:t>
            </a:r>
            <a:endParaRPr sz="24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7FBA5D-E436-AF47-A519-1D921BB60948}"/>
              </a:ext>
            </a:extLst>
          </p:cNvPr>
          <p:cNvGrpSpPr/>
          <p:nvPr/>
        </p:nvGrpSpPr>
        <p:grpSpPr>
          <a:xfrm rot="2997606">
            <a:off x="6421603" y="3963091"/>
            <a:ext cx="945906" cy="981995"/>
            <a:chOff x="4781237" y="2034115"/>
            <a:chExt cx="2354708" cy="2691205"/>
          </a:xfrm>
        </p:grpSpPr>
        <p:pic>
          <p:nvPicPr>
            <p:cNvPr id="36" name="Picture 14" descr="Flat Arrow Sign Loop Icon Stock Illustration - Download Image Now - Arrow  Symbol, Loopable Elements, Blue - iStock">
              <a:extLst>
                <a:ext uri="{FF2B5EF4-FFF2-40B4-BE49-F238E27FC236}">
                  <a16:creationId xmlns:a16="http://schemas.microsoft.com/office/drawing/2014/main" id="{64A8CD66-D9BB-1446-A0E1-10CAA99A8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72094">
              <a:off x="4781237" y="2356601"/>
              <a:ext cx="2279123" cy="236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46369C-5B25-5547-8DDA-894C419A8776}"/>
                </a:ext>
              </a:extLst>
            </p:cNvPr>
            <p:cNvSpPr/>
            <p:nvPr/>
          </p:nvSpPr>
          <p:spPr>
            <a:xfrm rot="1312325">
              <a:off x="4895092" y="2160270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9906AB7-8696-084B-89B2-B59F3C4DDEEE}"/>
                </a:ext>
              </a:extLst>
            </p:cNvPr>
            <p:cNvSpPr/>
            <p:nvPr/>
          </p:nvSpPr>
          <p:spPr>
            <a:xfrm rot="19555737">
              <a:off x="6187197" y="2034115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6FD92B8-2282-634B-B425-6E459CB2E69A}"/>
              </a:ext>
            </a:extLst>
          </p:cNvPr>
          <p:cNvGrpSpPr/>
          <p:nvPr/>
        </p:nvGrpSpPr>
        <p:grpSpPr>
          <a:xfrm rot="19265881">
            <a:off x="8885337" y="4148312"/>
            <a:ext cx="959249" cy="873160"/>
            <a:chOff x="4781237" y="2034115"/>
            <a:chExt cx="2354708" cy="2691205"/>
          </a:xfrm>
        </p:grpSpPr>
        <p:pic>
          <p:nvPicPr>
            <p:cNvPr id="40" name="Picture 14" descr="Flat Arrow Sign Loop Icon Stock Illustration - Download Image Now - Arrow  Symbol, Loopable Elements, Blue - iStock">
              <a:extLst>
                <a:ext uri="{FF2B5EF4-FFF2-40B4-BE49-F238E27FC236}">
                  <a16:creationId xmlns:a16="http://schemas.microsoft.com/office/drawing/2014/main" id="{95FF8855-8F61-2442-A13C-DE483E922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72094">
              <a:off x="4781237" y="2356601"/>
              <a:ext cx="2279123" cy="236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ACA74DD-7DE9-F74F-A9AC-075C29361862}"/>
                </a:ext>
              </a:extLst>
            </p:cNvPr>
            <p:cNvSpPr/>
            <p:nvPr/>
          </p:nvSpPr>
          <p:spPr>
            <a:xfrm rot="1312325">
              <a:off x="4895092" y="2160270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1AA7560-DDCE-494B-867B-8B866340D416}"/>
                </a:ext>
              </a:extLst>
            </p:cNvPr>
            <p:cNvSpPr/>
            <p:nvPr/>
          </p:nvSpPr>
          <p:spPr>
            <a:xfrm rot="19555737">
              <a:off x="6187197" y="2034115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3652C05-58C0-4B47-8226-81150BD1F25F}"/>
              </a:ext>
            </a:extLst>
          </p:cNvPr>
          <p:cNvGrpSpPr/>
          <p:nvPr/>
        </p:nvGrpSpPr>
        <p:grpSpPr>
          <a:xfrm rot="14303664">
            <a:off x="8763062" y="3115763"/>
            <a:ext cx="945906" cy="981995"/>
            <a:chOff x="4781237" y="2034115"/>
            <a:chExt cx="2354708" cy="2691205"/>
          </a:xfrm>
        </p:grpSpPr>
        <p:pic>
          <p:nvPicPr>
            <p:cNvPr id="44" name="Picture 14" descr="Flat Arrow Sign Loop Icon Stock Illustration - Download Image Now - Arrow  Symbol, Loopable Elements, Blue - iStock">
              <a:extLst>
                <a:ext uri="{FF2B5EF4-FFF2-40B4-BE49-F238E27FC236}">
                  <a16:creationId xmlns:a16="http://schemas.microsoft.com/office/drawing/2014/main" id="{5F8E8456-6A39-DB4C-9862-55813DBAB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72094">
              <a:off x="4781237" y="2356601"/>
              <a:ext cx="2279123" cy="236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C3EF034-5DF2-224F-A854-48CC0D286677}"/>
                </a:ext>
              </a:extLst>
            </p:cNvPr>
            <p:cNvSpPr/>
            <p:nvPr/>
          </p:nvSpPr>
          <p:spPr>
            <a:xfrm rot="1312325">
              <a:off x="4895092" y="2160270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30AC41-C8B6-4443-AAC0-181CC5888CFD}"/>
                </a:ext>
              </a:extLst>
            </p:cNvPr>
            <p:cNvSpPr/>
            <p:nvPr/>
          </p:nvSpPr>
          <p:spPr>
            <a:xfrm rot="19555737">
              <a:off x="6187197" y="2034115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BD90A0E-722D-B84C-9352-085C92BA799F}"/>
              </a:ext>
            </a:extLst>
          </p:cNvPr>
          <p:cNvGrpSpPr/>
          <p:nvPr/>
        </p:nvGrpSpPr>
        <p:grpSpPr>
          <a:xfrm rot="8294358">
            <a:off x="6385511" y="3148045"/>
            <a:ext cx="945906" cy="981995"/>
            <a:chOff x="4781237" y="2034115"/>
            <a:chExt cx="2354708" cy="2691205"/>
          </a:xfrm>
        </p:grpSpPr>
        <p:pic>
          <p:nvPicPr>
            <p:cNvPr id="48" name="Picture 14" descr="Flat Arrow Sign Loop Icon Stock Illustration - Download Image Now - Arrow  Symbol, Loopable Elements, Blue - iStock">
              <a:extLst>
                <a:ext uri="{FF2B5EF4-FFF2-40B4-BE49-F238E27FC236}">
                  <a16:creationId xmlns:a16="http://schemas.microsoft.com/office/drawing/2014/main" id="{B2671F61-6B39-674C-81F0-1A0DD847E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72094">
              <a:off x="4781237" y="2356601"/>
              <a:ext cx="2279123" cy="236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39AA69-5EB1-454A-BF41-37FB172B3D9B}"/>
                </a:ext>
              </a:extLst>
            </p:cNvPr>
            <p:cNvSpPr/>
            <p:nvPr/>
          </p:nvSpPr>
          <p:spPr>
            <a:xfrm rot="1312325">
              <a:off x="4895092" y="2160270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350FC7-5461-9F4E-9B90-D56610279BA8}"/>
                </a:ext>
              </a:extLst>
            </p:cNvPr>
            <p:cNvSpPr/>
            <p:nvPr/>
          </p:nvSpPr>
          <p:spPr>
            <a:xfrm rot="19555737">
              <a:off x="6187197" y="2034115"/>
              <a:ext cx="948748" cy="21259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46EE968-2AB2-ED48-B932-B432D251EA93}"/>
              </a:ext>
            </a:extLst>
          </p:cNvPr>
          <p:cNvSpPr/>
          <p:nvPr/>
        </p:nvSpPr>
        <p:spPr>
          <a:xfrm>
            <a:off x="6878041" y="1445946"/>
            <a:ext cx="2309250" cy="396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Referral from primary care 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or the community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8CAAF0-D6EF-FE4C-8FCA-5E6C31CFD89B}"/>
              </a:ext>
            </a:extLst>
          </p:cNvPr>
          <p:cNvSpPr txBox="1"/>
          <p:nvPr/>
        </p:nvSpPr>
        <p:spPr>
          <a:xfrm>
            <a:off x="6998188" y="2539187"/>
            <a:ext cx="219001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Pt sees a clinician for weekly virtual therapy sessions</a:t>
            </a:r>
          </a:p>
          <a:p>
            <a:pPr algn="ctr"/>
            <a:endParaRPr lang="en-US" sz="1050" b="1" dirty="0">
              <a:solidFill>
                <a:schemeClr val="bg2"/>
              </a:solidFill>
            </a:endParaRPr>
          </a:p>
          <a:p>
            <a:pPr algn="ctr"/>
            <a:endParaRPr lang="en-US" sz="1050" b="1" dirty="0">
              <a:solidFill>
                <a:schemeClr val="bg2"/>
              </a:solidFill>
            </a:endParaRP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6899C4C5-9567-1B4C-97F1-84E97CBF5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912" y="3010913"/>
            <a:ext cx="929947" cy="9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E82139BB-3967-1C48-9F44-1325971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681" y="4261817"/>
            <a:ext cx="1000826" cy="10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E35F45C5-6C08-9440-A93B-8315585E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8461" y="2905783"/>
            <a:ext cx="1009154" cy="10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550BDCB-1FF1-D048-AD37-594CA87BF88C}"/>
              </a:ext>
            </a:extLst>
          </p:cNvPr>
          <p:cNvSpPr txBox="1"/>
          <p:nvPr/>
        </p:nvSpPr>
        <p:spPr>
          <a:xfrm>
            <a:off x="9175583" y="3781558"/>
            <a:ext cx="25014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/>
              <a:t>Digital Navigator </a:t>
            </a:r>
          </a:p>
          <a:p>
            <a:r>
              <a:rPr lang="en-US" sz="1050" i="1" dirty="0"/>
              <a:t>checks in weekly with pt to facilitate app engagement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DEE72E-CA26-674E-9AC4-18EE6AE7677B}"/>
              </a:ext>
            </a:extLst>
          </p:cNvPr>
          <p:cNvSpPr txBox="1"/>
          <p:nvPr/>
        </p:nvSpPr>
        <p:spPr>
          <a:xfrm>
            <a:off x="6996935" y="4818094"/>
            <a:ext cx="2146688" cy="9002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Pt uses mindLAMP app for self-monitoring &amp; skills practice between sessions;  </a:t>
            </a:r>
          </a:p>
          <a:p>
            <a:pPr algn="ctr"/>
            <a:r>
              <a:rPr lang="en-US" sz="1050" b="1" dirty="0"/>
              <a:t>         app also collects digital phenotyping data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9D3F38-DABE-2E45-A7FC-2A289DE4FF7B}"/>
              </a:ext>
            </a:extLst>
          </p:cNvPr>
          <p:cNvSpPr txBox="1"/>
          <p:nvPr/>
        </p:nvSpPr>
        <p:spPr>
          <a:xfrm>
            <a:off x="5494731" y="3684620"/>
            <a:ext cx="14588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i="1" dirty="0"/>
              <a:t>Digital Navigator reviews pt data &amp; shares insights with clinician 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0E69EA3-E7A4-9A44-A1FE-BB2052FD98C1}"/>
              </a:ext>
            </a:extLst>
          </p:cNvPr>
          <p:cNvCxnSpPr>
            <a:cxnSpLocks/>
          </p:cNvCxnSpPr>
          <p:nvPr/>
        </p:nvCxnSpPr>
        <p:spPr>
          <a:xfrm>
            <a:off x="8044758" y="1935036"/>
            <a:ext cx="0" cy="4648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DB3413F-9A53-3343-927C-3011A2A08623}"/>
              </a:ext>
            </a:extLst>
          </p:cNvPr>
          <p:cNvCxnSpPr>
            <a:cxnSpLocks/>
          </p:cNvCxnSpPr>
          <p:nvPr/>
        </p:nvCxnSpPr>
        <p:spPr>
          <a:xfrm flipH="1">
            <a:off x="8070279" y="3949636"/>
            <a:ext cx="272" cy="783045"/>
          </a:xfrm>
          <a:prstGeom prst="straightConnector1">
            <a:avLst/>
          </a:prstGeom>
          <a:ln w="98425" cmpd="sng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10">
            <a:extLst>
              <a:ext uri="{FF2B5EF4-FFF2-40B4-BE49-F238E27FC236}">
                <a16:creationId xmlns:a16="http://schemas.microsoft.com/office/drawing/2014/main" id="{62142B75-C510-CA42-B090-9D8AE9CB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647" y="5506939"/>
            <a:ext cx="1009154" cy="10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F27E1-F0CF-1F4A-9250-237309B7AA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04" y="2297420"/>
            <a:ext cx="5590087" cy="3383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The Future Of Web Search">
            <a:extLst>
              <a:ext uri="{FF2B5EF4-FFF2-40B4-BE49-F238E27FC236}">
                <a16:creationId xmlns:a16="http://schemas.microsoft.com/office/drawing/2014/main" id="{CBD52A77-A501-2196-6294-4C146DC0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92" y="4294793"/>
            <a:ext cx="1556201" cy="8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6" grpId="0"/>
      <p:bldP spid="57" grpId="0" animBg="1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4A3E-140D-46C5-1909-E6E601F0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23" y="130629"/>
            <a:ext cx="5595259" cy="1072083"/>
          </a:xfrm>
        </p:spPr>
        <p:txBody>
          <a:bodyPr>
            <a:normAutofit/>
          </a:bodyPr>
          <a:lstStyle/>
          <a:p>
            <a:r>
              <a:rPr lang="en-US" dirty="0"/>
              <a:t>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1D5E-DAF0-E1FC-C468-EE533E86B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5" y="369664"/>
            <a:ext cx="5928757" cy="62963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Data type: </a:t>
            </a:r>
          </a:p>
          <a:p>
            <a:pPr lvl="1"/>
            <a:r>
              <a:rPr lang="en-US" dirty="0"/>
              <a:t>Social media posts</a:t>
            </a:r>
          </a:p>
          <a:p>
            <a:pPr lvl="1"/>
            <a:r>
              <a:rPr lang="en-US" dirty="0"/>
              <a:t>Internet search data</a:t>
            </a:r>
          </a:p>
          <a:p>
            <a:r>
              <a:rPr lang="en-US" dirty="0"/>
              <a:t>Data features:</a:t>
            </a:r>
          </a:p>
          <a:p>
            <a:pPr lvl="1"/>
            <a:r>
              <a:rPr lang="en-US" dirty="0"/>
              <a:t>Content: text, images, videos</a:t>
            </a:r>
          </a:p>
          <a:p>
            <a:pPr lvl="1"/>
            <a:r>
              <a:rPr lang="en-US" dirty="0"/>
              <a:t>Meta-content: time, location, user profile</a:t>
            </a:r>
          </a:p>
          <a:p>
            <a:r>
              <a:rPr lang="en-US" dirty="0"/>
              <a:t>User consent:</a:t>
            </a:r>
          </a:p>
          <a:p>
            <a:pPr lvl="1"/>
            <a:r>
              <a:rPr lang="en-US" dirty="0"/>
              <a:t>None: aggregate over all queries</a:t>
            </a:r>
          </a:p>
          <a:p>
            <a:pPr lvl="1"/>
            <a:r>
              <a:rPr lang="en-US" dirty="0"/>
              <a:t>None: linked sets of queries</a:t>
            </a:r>
          </a:p>
          <a:p>
            <a:pPr lvl="1"/>
            <a:r>
              <a:rPr lang="en-US" dirty="0"/>
              <a:t>Consented subjects</a:t>
            </a:r>
          </a:p>
          <a:p>
            <a:r>
              <a:rPr lang="en-US" dirty="0"/>
              <a:t>Track and predict:</a:t>
            </a:r>
          </a:p>
          <a:p>
            <a:pPr lvl="1"/>
            <a:r>
              <a:rPr lang="en-US" dirty="0"/>
              <a:t>Trends / correlates / causes</a:t>
            </a:r>
          </a:p>
          <a:p>
            <a:pPr lvl="1"/>
            <a:r>
              <a:rPr lang="en-US" dirty="0"/>
              <a:t>Individual people / entities</a:t>
            </a:r>
          </a:p>
          <a:p>
            <a:r>
              <a:rPr lang="en-US" dirty="0"/>
              <a:t>Health concern</a:t>
            </a:r>
          </a:p>
          <a:p>
            <a:pPr lvl="1"/>
            <a:r>
              <a:rPr lang="en-US" dirty="0"/>
              <a:t>Infectious disease</a:t>
            </a:r>
          </a:p>
          <a:p>
            <a:pPr lvl="1"/>
            <a:r>
              <a:rPr lang="en-US" dirty="0"/>
              <a:t>Mental health</a:t>
            </a:r>
          </a:p>
          <a:p>
            <a:pPr lvl="1"/>
            <a:r>
              <a:rPr lang="en-US" dirty="0"/>
              <a:t>Others: drugs, diet, food poisoning, …</a:t>
            </a:r>
          </a:p>
        </p:txBody>
      </p:sp>
      <p:pic>
        <p:nvPicPr>
          <p:cNvPr id="4" name="twitmap_for_presentation-148.m4v">
            <a:extLst>
              <a:ext uri="{FF2B5EF4-FFF2-40B4-BE49-F238E27FC236}">
                <a16:creationId xmlns:a16="http://schemas.microsoft.com/office/drawing/2014/main" id="{0164B84E-C5E6-A7EF-46F2-A4CF9B1EE385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0432" y="1581832"/>
            <a:ext cx="5819893" cy="3273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E89365-B9A0-4DA0-04A9-94394BED4509}"/>
              </a:ext>
            </a:extLst>
          </p:cNvPr>
          <p:cNvSpPr txBox="1"/>
          <p:nvPr/>
        </p:nvSpPr>
        <p:spPr>
          <a:xfrm>
            <a:off x="8100187" y="5496241"/>
            <a:ext cx="25596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24 Hour Heat Map of Tweets, NYC</a:t>
            </a:r>
          </a:p>
        </p:txBody>
      </p:sp>
    </p:spTree>
    <p:extLst>
      <p:ext uri="{BB962C8B-B14F-4D97-AF65-F5344CB8AC3E}">
        <p14:creationId xmlns:p14="http://schemas.microsoft.com/office/powerpoint/2010/main" val="39409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9592-752B-7276-6594-BADE52C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8" y="669633"/>
            <a:ext cx="10515600" cy="1325563"/>
          </a:xfrm>
        </p:spPr>
        <p:txBody>
          <a:bodyPr/>
          <a:lstStyle/>
          <a:p>
            <a:r>
              <a:rPr lang="en-US" dirty="0"/>
              <a:t>Google Flu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0A3F-7BCE-EFAE-2A4A-42CC92CF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8" y="1860832"/>
            <a:ext cx="10515600" cy="17720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2009, J. Ginsberg et al.,</a:t>
            </a:r>
            <a:r>
              <a:rPr lang="en-US" i="1" dirty="0"/>
              <a:t> Detecting influenza epidemics using search engine query data</a:t>
            </a:r>
          </a:p>
          <a:p>
            <a:r>
              <a:rPr lang="en-US" dirty="0"/>
              <a:t>Trained by correlating historical logs of web search 2003-2008 with CDC data]</a:t>
            </a:r>
          </a:p>
          <a:p>
            <a:r>
              <a:rPr lang="en-US" dirty="0"/>
              <a:t>Provides 3-week lead over CDC results</a:t>
            </a: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36591B-7F09-EA80-8E58-834A08D37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49878"/>
              </p:ext>
            </p:extLst>
          </p:nvPr>
        </p:nvGraphicFramePr>
        <p:xfrm>
          <a:off x="3848274" y="19126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375256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3617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88563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306438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4024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Aggregate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Influenza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558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C209EEC-35E0-796E-AC9D-B2B26DF7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70" y="3748608"/>
            <a:ext cx="5448530" cy="2918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BFCD5-83AF-97C9-DCD2-216BA628F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112" y="3429000"/>
            <a:ext cx="4921818" cy="44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7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9592-752B-7276-6594-BADE52C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8" y="669633"/>
            <a:ext cx="10515600" cy="1325563"/>
          </a:xfrm>
        </p:spPr>
        <p:txBody>
          <a:bodyPr/>
          <a:lstStyle/>
          <a:p>
            <a:r>
              <a:rPr lang="en-US" dirty="0"/>
              <a:t>Birth of Twitter Health Informatics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0A3F-7BCE-EFAE-2A4A-42CC92CF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8" y="1860832"/>
            <a:ext cx="10515600" cy="2553494"/>
          </a:xfrm>
        </p:spPr>
        <p:txBody>
          <a:bodyPr/>
          <a:lstStyle/>
          <a:p>
            <a:r>
              <a:rPr lang="en-US" dirty="0"/>
              <a:t>2011, Michael Paul &amp; Mark </a:t>
            </a:r>
            <a:r>
              <a:rPr lang="en-US" dirty="0" err="1"/>
              <a:t>Dredze</a:t>
            </a:r>
            <a:r>
              <a:rPr lang="en-US" dirty="0"/>
              <a:t>, </a:t>
            </a:r>
            <a:r>
              <a:rPr lang="en-US" i="1" dirty="0"/>
              <a:t>You Are What You Tweet: Analyzing Twitter for Public Health</a:t>
            </a:r>
          </a:p>
          <a:p>
            <a:r>
              <a:rPr lang="en-US" dirty="0"/>
              <a:t>Latent Dirichlet distribution model</a:t>
            </a:r>
          </a:p>
          <a:p>
            <a:pPr lvl="1"/>
            <a:r>
              <a:rPr lang="en-US" dirty="0"/>
              <a:t>Document (tweet textual content) = distribution over ailments</a:t>
            </a:r>
          </a:p>
          <a:p>
            <a:pPr lvl="1"/>
            <a:r>
              <a:rPr lang="en-US" dirty="0"/>
              <a:t>Ailment = distribution over symptoms / treatments</a:t>
            </a:r>
          </a:p>
          <a:p>
            <a:pPr lvl="1"/>
            <a:r>
              <a:rPr lang="en-US" dirty="0"/>
              <a:t>Symptoms / treatments = distribution over words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5A255-4CEA-25C2-16C2-69671A8F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9" y="4622062"/>
            <a:ext cx="7000101" cy="2113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BD5A4-10E8-9F28-DBD9-BC645280E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821" y="4182324"/>
            <a:ext cx="3929728" cy="255349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36591B-7F09-EA80-8E58-834A08D37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81598"/>
              </p:ext>
            </p:extLst>
          </p:nvPr>
        </p:nvGraphicFramePr>
        <p:xfrm>
          <a:off x="3848274" y="19126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375256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3617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88563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306438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4024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Aggregate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5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32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9592-752B-7276-6594-BADE52C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8" y="669633"/>
            <a:ext cx="10515600" cy="1325563"/>
          </a:xfrm>
        </p:spPr>
        <p:txBody>
          <a:bodyPr/>
          <a:lstStyle/>
          <a:p>
            <a:r>
              <a:rPr lang="en-US" dirty="0"/>
              <a:t>Scaling Up Twitter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0A3F-7BCE-EFAE-2A4A-42CC92CF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8" y="1660414"/>
            <a:ext cx="10515600" cy="28489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2013, Adam Sadelik &amp; Henry Kautz, </a:t>
            </a:r>
            <a:r>
              <a:rPr lang="en-US" i="1" dirty="0"/>
              <a:t>Towards Understanding Global Spread of Disease from Everyday Interpersonal Interactions</a:t>
            </a:r>
          </a:p>
          <a:p>
            <a:r>
              <a:rPr lang="en-US" dirty="0"/>
              <a:t>Word trigram SVM model, location metadata</a:t>
            </a:r>
          </a:p>
          <a:p>
            <a:r>
              <a:rPr lang="en-US" dirty="0"/>
              <a:t>Tracked 600,000 Twitter users traveling between 100 metropolitan areas</a:t>
            </a:r>
          </a:p>
          <a:p>
            <a:r>
              <a:rPr lang="en-US" dirty="0"/>
              <a:t>Predicted weekly influenza rate in cities with high accuracy (within 7% true rate more than 95% of the time)</a:t>
            </a:r>
          </a:p>
          <a:p>
            <a:pPr lvl="1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36591B-7F09-EA80-8E58-834A08D37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640683"/>
              </p:ext>
            </p:extLst>
          </p:nvPr>
        </p:nvGraphicFramePr>
        <p:xfrm>
          <a:off x="3848274" y="19126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375256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3617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88563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306438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4024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Content+Meta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Influenza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5586"/>
                  </a:ext>
                </a:extLst>
              </a:tr>
            </a:tbl>
          </a:graphicData>
        </a:graphic>
      </p:graphicFrame>
      <p:pic>
        <p:nvPicPr>
          <p:cNvPr id="4" name="droppedImage.png">
            <a:extLst>
              <a:ext uri="{FF2B5EF4-FFF2-40B4-BE49-F238E27FC236}">
                <a16:creationId xmlns:a16="http://schemas.microsoft.com/office/drawing/2014/main" id="{CB742AA2-4A59-F028-DFCD-153B65DFED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9772" y="4608532"/>
            <a:ext cx="7612455" cy="2249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222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9592-752B-7276-6594-BADE52C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75" y="448478"/>
            <a:ext cx="10515600" cy="1325563"/>
          </a:xfrm>
        </p:spPr>
        <p:txBody>
          <a:bodyPr/>
          <a:lstStyle/>
          <a:p>
            <a:r>
              <a:rPr lang="en-US" dirty="0"/>
              <a:t>Locating Sources of Food-borne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0A3F-7BCE-EFAE-2A4A-42CC92CF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58" y="1774041"/>
            <a:ext cx="5049932" cy="4892694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2016, A. Sadilek et al., Deploying </a:t>
            </a:r>
            <a:r>
              <a:rPr lang="en-US" i="1" dirty="0" err="1"/>
              <a:t>nEmesis</a:t>
            </a:r>
            <a:r>
              <a:rPr lang="en-US" i="1" dirty="0"/>
              <a:t>: Preventing Foodborne Illness by Data Mining Social Media. </a:t>
            </a:r>
          </a:p>
          <a:p>
            <a:r>
              <a:rPr lang="en-US" dirty="0"/>
              <a:t>3-month trial by Southern Nevada Health District (Las Vegas)</a:t>
            </a:r>
          </a:p>
          <a:p>
            <a:pPr lvl="1"/>
            <a:r>
              <a:rPr lang="en-US" dirty="0"/>
              <a:t>Paired control venues also inspected</a:t>
            </a:r>
          </a:p>
          <a:p>
            <a:pPr lvl="1"/>
            <a:r>
              <a:rPr lang="en-US" dirty="0"/>
              <a:t>71 adaptive / 71 control inspections</a:t>
            </a:r>
          </a:p>
          <a:p>
            <a:pPr lvl="1"/>
            <a:r>
              <a:rPr lang="en-US" dirty="0"/>
              <a:t>Inspectors blind to which are </a:t>
            </a:r>
            <a:br>
              <a:rPr lang="en-US" dirty="0"/>
            </a:br>
            <a:r>
              <a:rPr lang="en-US" dirty="0"/>
              <a:t>adaptive</a:t>
            </a:r>
          </a:p>
          <a:p>
            <a:r>
              <a:rPr lang="en-US" dirty="0"/>
              <a:t>Adaptive inspections uncovered 50% more violations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36591B-7F09-EA80-8E58-834A08D37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60717"/>
              </p:ext>
            </p:extLst>
          </p:nvPr>
        </p:nvGraphicFramePr>
        <p:xfrm>
          <a:off x="3848274" y="19126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375256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3617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88563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306438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4024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Content+Meta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Food-borne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5586"/>
                  </a:ext>
                </a:extLst>
              </a:tr>
            </a:tbl>
          </a:graphicData>
        </a:graphic>
      </p:graphicFrame>
      <p:pic>
        <p:nvPicPr>
          <p:cNvPr id="5" name="Picture 4" descr="1529_TwitterDinner_v4.jpg">
            <a:extLst>
              <a:ext uri="{FF2B5EF4-FFF2-40B4-BE49-F238E27FC236}">
                <a16:creationId xmlns:a16="http://schemas.microsoft.com/office/drawing/2014/main" id="{1291AEDF-30EA-B170-E266-8A128770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75" y="1419646"/>
            <a:ext cx="5049932" cy="86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0082 -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9592-752B-7276-6594-BADE52C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75" y="448478"/>
            <a:ext cx="10515600" cy="1325563"/>
          </a:xfrm>
        </p:spPr>
        <p:txBody>
          <a:bodyPr/>
          <a:lstStyle/>
          <a:p>
            <a:r>
              <a:rPr lang="en-US" dirty="0"/>
              <a:t>From Twitter to Web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0A3F-7BCE-EFAE-2A4A-42CC92CF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58" y="1774041"/>
            <a:ext cx="4470709" cy="4771138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2018, A. Sadilek et al., Machine-learned epidemiology: real-time detection of foodborne illness at scale </a:t>
            </a:r>
          </a:p>
          <a:p>
            <a:r>
              <a:rPr lang="en-US" dirty="0"/>
              <a:t>Uses Google Search content + GPS location to identify restaurants</a:t>
            </a:r>
          </a:p>
          <a:p>
            <a:r>
              <a:rPr lang="en-US" dirty="0"/>
              <a:t>Differential privacy to hide user identities</a:t>
            </a:r>
          </a:p>
          <a:p>
            <a:r>
              <a:rPr lang="en-US" dirty="0"/>
              <a:t>Twice as effective as baseline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36591B-7F09-EA80-8E58-834A08D37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578646"/>
              </p:ext>
            </p:extLst>
          </p:nvPr>
        </p:nvGraphicFramePr>
        <p:xfrm>
          <a:off x="3848274" y="19126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375256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3617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88563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306438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4024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Web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Meta+Content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Food-borne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558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015F08B-1AF4-01F5-1DDB-9DB98D8B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275" y="1501593"/>
            <a:ext cx="5542940" cy="47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9592-752B-7276-6594-BADE52C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99" y="578952"/>
            <a:ext cx="10515600" cy="1325563"/>
          </a:xfrm>
        </p:spPr>
        <p:txBody>
          <a:bodyPr/>
          <a:lstStyle/>
          <a:p>
            <a:r>
              <a:rPr lang="en-US" dirty="0"/>
              <a:t>Google Takeout: Your One-Stop Shop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0A3F-7BCE-EFAE-2A4A-42CC92CF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58" y="1774041"/>
            <a:ext cx="11356465" cy="1325563"/>
          </a:xfrm>
        </p:spPr>
        <p:txBody>
          <a:bodyPr>
            <a:normAutofit/>
          </a:bodyPr>
          <a:lstStyle/>
          <a:p>
            <a:r>
              <a:rPr lang="en-US" i="1" dirty="0"/>
              <a:t>2020, Anis Zaman et al., Estimating Anxiety based on individual level engagements on YouTube &amp; Google Search Engine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36591B-7F09-EA80-8E58-834A08D37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965371"/>
              </p:ext>
            </p:extLst>
          </p:nvPr>
        </p:nvGraphicFramePr>
        <p:xfrm>
          <a:off x="3848274" y="19126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375256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36176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88563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3064381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4024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Takeout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Content+Meta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Consented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Mental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65586"/>
                  </a:ext>
                </a:extLst>
              </a:tr>
            </a:tbl>
          </a:graphicData>
        </a:graphic>
      </p:graphicFrame>
      <p:pic>
        <p:nvPicPr>
          <p:cNvPr id="5" name="Google Shape;214;p24">
            <a:extLst>
              <a:ext uri="{FF2B5EF4-FFF2-40B4-BE49-F238E27FC236}">
                <a16:creationId xmlns:a16="http://schemas.microsoft.com/office/drawing/2014/main" id="{51EC728D-61A6-A07B-4582-9C76F36E61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673" y="2754922"/>
            <a:ext cx="6742654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05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1AC7-5B37-BDD8-8537-23DDA6F1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Data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8F894-2978-FC04-895D-815D2682C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search search queries </a:t>
            </a:r>
            <a:r>
              <a:rPr lang="en-US" dirty="0">
                <a:sym typeface="Wingdings" pitchFamily="2" charset="2"/>
              </a:rPr>
              <a:t> category labels using Google Cloud NLP API</a:t>
            </a:r>
          </a:p>
          <a:p>
            <a:pPr lvl="1"/>
            <a:r>
              <a:rPr lang="en-US" dirty="0">
                <a:sym typeface="Wingdings" pitchFamily="2" charset="2"/>
              </a:rPr>
              <a:t>“election results”  NEWS</a:t>
            </a:r>
          </a:p>
          <a:p>
            <a:r>
              <a:rPr lang="en-US" dirty="0">
                <a:sym typeface="Wingdings" pitchFamily="2" charset="2"/>
              </a:rPr>
              <a:t>YouTube videos  YouTube category label</a:t>
            </a:r>
          </a:p>
          <a:p>
            <a:pPr lvl="1"/>
            <a:r>
              <a:rPr lang="en-US" dirty="0">
                <a:sym typeface="Wingdings" pitchFamily="2" charset="2"/>
              </a:rPr>
              <a:t>“20 Minutes of Adorable Kittens”  PETS &amp; ANIMALS</a:t>
            </a:r>
          </a:p>
          <a:p>
            <a:r>
              <a:rPr lang="en-US" dirty="0">
                <a:sym typeface="Wingdings" pitchFamily="2" charset="2"/>
              </a:rPr>
              <a:t>Timestamps of activities </a:t>
            </a:r>
          </a:p>
          <a:p>
            <a:r>
              <a:rPr lang="en-US" dirty="0">
                <a:sym typeface="Wingdings" pitchFamily="2" charset="2"/>
              </a:rPr>
              <a:t>Temporal distribution of activities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F2A0D-DF39-11DA-7113-8A514C8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6" name="Picture 5" descr="A cat and dog lying on a blanket&#10;&#10;Description automatically generated">
            <a:extLst>
              <a:ext uri="{FF2B5EF4-FFF2-40B4-BE49-F238E27FC236}">
                <a16:creationId xmlns:a16="http://schemas.microsoft.com/office/drawing/2014/main" id="{CB5DDDE9-0FF2-CC2F-3712-AF32EE21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0" y="4096871"/>
            <a:ext cx="4187440" cy="25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54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814</Words>
  <Application>Microsoft Macintosh PowerPoint</Application>
  <PresentationFormat>Widescreen</PresentationFormat>
  <Paragraphs>132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Roboto</vt:lpstr>
      <vt:lpstr>Wingdings</vt:lpstr>
      <vt:lpstr>Office Theme</vt:lpstr>
      <vt:lpstr>Harnessing Online Behavioral Data for Public Health</vt:lpstr>
      <vt:lpstr>Dimensions</vt:lpstr>
      <vt:lpstr>Google Flu Trends</vt:lpstr>
      <vt:lpstr>Birth of Twitter Health Informatics</vt:lpstr>
      <vt:lpstr>Scaling Up Twitter Health</vt:lpstr>
      <vt:lpstr>Locating Sources of Food-borne Illness</vt:lpstr>
      <vt:lpstr>From Twitter to Web Search</vt:lpstr>
      <vt:lpstr>Google Takeout: Your One-Stop Shop </vt:lpstr>
      <vt:lpstr>Online Data Features</vt:lpstr>
      <vt:lpstr>Anxiety Prediction</vt:lpstr>
      <vt:lpstr>Harnessing Internet Search Data as a Potential Tool for Medical Diagnosis</vt:lpstr>
      <vt:lpstr>Pilots</vt:lpstr>
      <vt:lpstr>Internet Search Data and The Digital Clinic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 Kautz</dc:creator>
  <cp:lastModifiedBy>Kautz, Henry Alexander (rmw7my)</cp:lastModifiedBy>
  <cp:revision>16</cp:revision>
  <dcterms:created xsi:type="dcterms:W3CDTF">2024-06-08T16:00:10Z</dcterms:created>
  <dcterms:modified xsi:type="dcterms:W3CDTF">2024-11-13T16:13:24Z</dcterms:modified>
</cp:coreProperties>
</file>